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60" r:id="rId3"/>
    <p:sldId id="259" r:id="rId4"/>
    <p:sldId id="261" r:id="rId5"/>
    <p:sldId id="262" r:id="rId6"/>
    <p:sldId id="263" r:id="rId7"/>
    <p:sldId id="264" r:id="rId8"/>
    <p:sldId id="269" r:id="rId9"/>
    <p:sldId id="265" r:id="rId10"/>
    <p:sldId id="270" r:id="rId11"/>
    <p:sldId id="266" r:id="rId12"/>
    <p:sldId id="276" r:id="rId13"/>
    <p:sldId id="277" r:id="rId14"/>
    <p:sldId id="271" r:id="rId15"/>
    <p:sldId id="272" r:id="rId16"/>
    <p:sldId id="273" r:id="rId17"/>
    <p:sldId id="278" r:id="rId18"/>
    <p:sldId id="275" r:id="rId19"/>
    <p:sldId id="281" r:id="rId20"/>
    <p:sldId id="279" r:id="rId21"/>
    <p:sldId id="280" r:id="rId22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B29142"/>
    <a:srgbClr val="0C22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74"/>
    <p:restoredTop sz="94513"/>
  </p:normalViewPr>
  <p:slideViewPr>
    <p:cSldViewPr snapToObjects="1" showGuides="1">
      <p:cViewPr varScale="1">
        <p:scale>
          <a:sx n="120" d="100"/>
          <a:sy n="120" d="100"/>
        </p:scale>
        <p:origin x="144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1D6168-B170-0B42-BF20-5FF300E93526}" type="datetimeFigureOut">
              <a:rPr lang="en-US" smtClean="0"/>
              <a:t>11/7/19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1A9B91-FE0B-6E49-8FC2-B67F73ECF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8716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85EC1E-CFEB-3E49-A77E-C4D4E4F37B8B}" type="datetimeFigureOut">
              <a:rPr lang="en-US" smtClean="0"/>
              <a:t>11/7/19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3"/>
            <a:ext cx="73152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41CA3-6489-5E41-B5A0-4FED91A988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075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85800" y="1600200"/>
            <a:ext cx="7772400" cy="1828801"/>
          </a:xfrm>
        </p:spPr>
        <p:txBody>
          <a:bodyPr>
            <a:no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81400"/>
            <a:ext cx="7772400" cy="1219199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rgbClr val="F1E48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5791200"/>
            <a:ext cx="3886200" cy="365125"/>
          </a:xfrm>
        </p:spPr>
        <p:txBody>
          <a:bodyPr/>
          <a:lstStyle>
            <a:lvl1pPr algn="l">
              <a:defRPr b="0" i="0">
                <a:solidFill>
                  <a:schemeClr val="bg1"/>
                </a:solidFill>
                <a:latin typeface="Georgia"/>
                <a:cs typeface="Georgia"/>
              </a:defRPr>
            </a:lvl1pPr>
          </a:lstStyle>
          <a:p>
            <a:r>
              <a:rPr lang="en-US"/>
              <a:t>Yihong Ma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D4D15-8857-DF4B-B618-C251C64036F5}" type="datetime1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200400"/>
            <a:ext cx="7772400" cy="2057400"/>
          </a:xfrm>
        </p:spPr>
        <p:txBody>
          <a:bodyPr anchor="t">
            <a:normAutofit/>
          </a:bodyPr>
          <a:lstStyle>
            <a:lvl1pPr algn="l">
              <a:defRPr sz="5400" b="0" i="0" cap="none">
                <a:latin typeface="Georgia"/>
                <a:cs typeface="Georgi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381000"/>
            <a:ext cx="6781800" cy="977900"/>
          </a:xfrm>
        </p:spPr>
        <p:txBody>
          <a:bodyPr anchor="ctr"/>
          <a:lstStyle>
            <a:lvl1pPr marL="0" indent="0">
              <a:buNone/>
              <a:defRPr sz="2000">
                <a:solidFill>
                  <a:srgbClr val="002B5C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2313" y="6356350"/>
            <a:ext cx="2133600" cy="365125"/>
          </a:xfrm>
        </p:spPr>
        <p:txBody>
          <a:bodyPr/>
          <a:lstStyle/>
          <a:p>
            <a:fld id="{D4FF8514-2E89-B14F-85FB-2934C457CCDE}" type="datetime1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361113" y="6356350"/>
            <a:ext cx="2133600" cy="365125"/>
          </a:xfrm>
        </p:spPr>
        <p:txBody>
          <a:bodyPr/>
          <a:lstStyle/>
          <a:p>
            <a:fld id="{E9625E52-237D-C240-A74C-5906AC47E5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407AE-C04A-E042-81DD-D4D0A4CC6780}" type="datetime1">
              <a:rPr lang="en-US" smtClean="0"/>
              <a:t>11/7/19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068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809750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0683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CBE67-F51F-BD45-8162-8C2D67A40F92}" type="datetime1">
              <a:rPr lang="en-US" smtClean="0"/>
              <a:t>11/7/19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2D997-DE2F-444B-B5E4-EFDA0F4AB2B1}" type="datetime1">
              <a:rPr lang="en-US" smtClean="0"/>
              <a:t>11/7/19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083A4-8492-494E-BA63-A50422A6EAA7}" type="datetime1">
              <a:rPr lang="en-US" smtClean="0"/>
              <a:t>11/7/19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525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76400"/>
            <a:ext cx="5111750" cy="44497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514600"/>
            <a:ext cx="3008313" cy="36115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8C950-239F-A44F-B7C3-21ADA73280F3}" type="datetime1">
              <a:rPr lang="en-US" smtClean="0"/>
              <a:t>11/7/19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512" y="5486400"/>
            <a:ext cx="5164932" cy="452438"/>
          </a:xfrm>
        </p:spPr>
        <p:txBody>
          <a:bodyPr anchor="b">
            <a:normAutofit/>
          </a:bodyPr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37556" y="1684734"/>
            <a:ext cx="5068888" cy="380166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1512" y="5938838"/>
            <a:ext cx="5164932" cy="30956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40132-91BD-CD45-9527-9C4E67241A26}" type="datetime1">
              <a:rPr lang="en-US" smtClean="0"/>
              <a:t>11/7/19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73152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1600200"/>
            <a:ext cx="8610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86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FF5CAB14-6BC4-E34B-BCD3-A58C3BB5CD78}" type="datetime1">
              <a:rPr lang="en-US" smtClean="0"/>
              <a:t>11/7/19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/>
              <a:t>Yihong Ma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056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E9625E52-237D-C240-A74C-5906AC47E5C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defRPr sz="4000" b="0" i="0" kern="1200">
          <a:solidFill>
            <a:srgbClr val="002B5C"/>
          </a:solidFill>
          <a:latin typeface="Georgia"/>
          <a:ea typeface="+mj-ea"/>
          <a:cs typeface="Georg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b="0" i="0" kern="1200">
          <a:solidFill>
            <a:srgbClr val="002B5C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b="0" i="0" kern="1200">
          <a:solidFill>
            <a:srgbClr val="002B5C"/>
          </a:solidFill>
          <a:latin typeface="Georgia"/>
          <a:ea typeface="+mn-ea"/>
          <a:cs typeface="Georgi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b="0" i="0" kern="1200">
          <a:solidFill>
            <a:srgbClr val="002B5C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b="0" i="0" kern="1200">
          <a:solidFill>
            <a:srgbClr val="002B5C"/>
          </a:solidFill>
          <a:latin typeface="Georgia"/>
          <a:ea typeface="+mn-ea"/>
          <a:cs typeface="Georgi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b="0" i="0" kern="1200">
          <a:solidFill>
            <a:srgbClr val="002B5C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>
                <a:solidFill>
                  <a:srgbClr val="B29142"/>
                </a:solidFill>
              </a:rPr>
              <a:t>A Study of Person Entity Extraction and Profiling from Classical Chinese Historiography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648200"/>
            <a:ext cx="7772400" cy="1219199"/>
          </a:xfrm>
        </p:spPr>
        <p:txBody>
          <a:bodyPr>
            <a:normAutofit fontScale="85000" lnSpcReduction="10000"/>
          </a:bodyPr>
          <a:lstStyle/>
          <a:p>
            <a:r>
              <a:rPr lang="en-US" sz="2200" b="1" dirty="0" err="1">
                <a:solidFill>
                  <a:srgbClr val="0C223F"/>
                </a:solidFill>
              </a:rPr>
              <a:t>Yihong</a:t>
            </a:r>
            <a:r>
              <a:rPr lang="en-US" sz="2200" b="1" dirty="0">
                <a:solidFill>
                  <a:srgbClr val="0C223F"/>
                </a:solidFill>
              </a:rPr>
              <a:t> Ma</a:t>
            </a:r>
            <a:r>
              <a:rPr lang="en-US" sz="2200" baseline="30000" dirty="0">
                <a:solidFill>
                  <a:srgbClr val="0C223F"/>
                </a:solidFill>
              </a:rPr>
              <a:t>1</a:t>
            </a:r>
            <a:r>
              <a:rPr lang="en-US" sz="2200" dirty="0">
                <a:solidFill>
                  <a:srgbClr val="0C223F"/>
                </a:solidFill>
              </a:rPr>
              <a:t>, </a:t>
            </a:r>
            <a:r>
              <a:rPr lang="en-US" sz="2200" dirty="0" err="1">
                <a:solidFill>
                  <a:srgbClr val="0C223F"/>
                </a:solidFill>
              </a:rPr>
              <a:t>Qingkai</a:t>
            </a:r>
            <a:r>
              <a:rPr lang="en-US" sz="2200" dirty="0">
                <a:solidFill>
                  <a:srgbClr val="0C223F"/>
                </a:solidFill>
              </a:rPr>
              <a:t> Zeng</a:t>
            </a:r>
            <a:r>
              <a:rPr lang="en-US" sz="2200" baseline="30000" dirty="0">
                <a:solidFill>
                  <a:srgbClr val="0C223F"/>
                </a:solidFill>
              </a:rPr>
              <a:t>2</a:t>
            </a:r>
            <a:r>
              <a:rPr lang="en-US" sz="2200" dirty="0">
                <a:solidFill>
                  <a:srgbClr val="0C223F"/>
                </a:solidFill>
              </a:rPr>
              <a:t>, </a:t>
            </a:r>
            <a:r>
              <a:rPr lang="en-US" sz="2200" dirty="0" err="1">
                <a:solidFill>
                  <a:srgbClr val="0C223F"/>
                </a:solidFill>
              </a:rPr>
              <a:t>Tianwen</a:t>
            </a:r>
            <a:r>
              <a:rPr lang="en-US" sz="2200" dirty="0">
                <a:solidFill>
                  <a:srgbClr val="0C223F"/>
                </a:solidFill>
              </a:rPr>
              <a:t> Jiang</a:t>
            </a:r>
            <a:r>
              <a:rPr lang="en-US" sz="2200" baseline="30000" dirty="0">
                <a:solidFill>
                  <a:srgbClr val="0C223F"/>
                </a:solidFill>
              </a:rPr>
              <a:t>2</a:t>
            </a:r>
            <a:r>
              <a:rPr lang="en-US" sz="2200" dirty="0">
                <a:solidFill>
                  <a:srgbClr val="0C223F"/>
                </a:solidFill>
              </a:rPr>
              <a:t>, Liang Cai</a:t>
            </a:r>
            <a:r>
              <a:rPr lang="en-US" sz="2200" baseline="30000" dirty="0">
                <a:solidFill>
                  <a:srgbClr val="0C223F"/>
                </a:solidFill>
              </a:rPr>
              <a:t>3</a:t>
            </a:r>
            <a:r>
              <a:rPr lang="en-US" sz="2200" dirty="0">
                <a:solidFill>
                  <a:srgbClr val="0C223F"/>
                </a:solidFill>
              </a:rPr>
              <a:t>, Meng Jiang</a:t>
            </a:r>
            <a:r>
              <a:rPr lang="en-US" sz="2200" baseline="30000" dirty="0">
                <a:solidFill>
                  <a:srgbClr val="0C223F"/>
                </a:solidFill>
              </a:rPr>
              <a:t>2</a:t>
            </a:r>
            <a:endParaRPr lang="en-US" sz="2200" dirty="0">
              <a:solidFill>
                <a:srgbClr val="0C223F"/>
              </a:solidFill>
            </a:endParaRPr>
          </a:p>
          <a:p>
            <a:r>
              <a:rPr lang="en-US" sz="1800" baseline="30000" dirty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School of Finance, Shanghai University of Finance and Economic</a:t>
            </a:r>
          </a:p>
          <a:p>
            <a:r>
              <a:rPr lang="en-US" sz="1800" baseline="30000" dirty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Department of Computer Science and Engineering, University of Notre Dame</a:t>
            </a:r>
          </a:p>
          <a:p>
            <a:r>
              <a:rPr lang="en-US" sz="1800" baseline="30000" dirty="0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en-US" sz="1800" dirty="0">
                <a:solidFill>
                  <a:schemeClr val="bg1">
                    <a:lumMod val="50000"/>
                  </a:schemeClr>
                </a:solidFill>
              </a:rPr>
              <a:t>Department of History, University of Notre Dame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/>
              <a:t>Generate Pattern Candidates</a:t>
            </a:r>
            <a:endParaRPr lang="en-US" sz="3200" dirty="0">
              <a:solidFill>
                <a:srgbClr val="0C223F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>
                    <a:solidFill>
                      <a:srgbClr val="0C223F"/>
                    </a:solidFill>
                  </a:rPr>
                  <a:t>Commonly used </a:t>
                </a:r>
                <a:r>
                  <a:rPr lang="en-US" sz="2400" i="1" dirty="0">
                    <a:solidFill>
                      <a:srgbClr val="0C223F"/>
                    </a:solidFill>
                  </a:rPr>
                  <a:t>skip-gram</a:t>
                </a:r>
                <a:r>
                  <a:rPr lang="en-US" sz="2400" dirty="0">
                    <a:solidFill>
                      <a:srgbClr val="0C223F"/>
                    </a:solidFill>
                  </a:rPr>
                  <a:t> contextual pattern “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m:rPr>
                        <m:lit/>
                      </m:rPr>
                      <a:rPr lang="en-US" sz="24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____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>
                    <a:solidFill>
                      <a:srgbClr val="0C223F"/>
                    </a:solidFill>
                  </a:rPr>
                  <a:t>” could hardly work.</a:t>
                </a:r>
              </a:p>
              <a:p>
                <a:pPr lvl="1"/>
                <a:r>
                  <a:rPr lang="en-US" sz="2000" b="1" dirty="0">
                    <a:solidFill>
                      <a:srgbClr val="0C223F"/>
                    </a:solidFill>
                  </a:rPr>
                  <a:t>Intuition:</a:t>
                </a:r>
                <a:r>
                  <a:rPr lang="en-US" sz="2000" dirty="0">
                    <a:solidFill>
                      <a:srgbClr val="0C223F"/>
                    </a:solidFill>
                  </a:rPr>
                  <a:t> target values are more likely to be at the end of the clause because of the linguistic structure.</a:t>
                </a:r>
              </a:p>
              <a:p>
                <a:pPr lvl="1"/>
                <a:endParaRPr lang="en-US" sz="2000" dirty="0">
                  <a:solidFill>
                    <a:srgbClr val="0C223F"/>
                  </a:solidFill>
                </a:endParaRPr>
              </a:p>
              <a:p>
                <a:r>
                  <a:rPr lang="en-US" sz="2400" dirty="0">
                    <a:solidFill>
                      <a:srgbClr val="0C223F"/>
                    </a:solidFill>
                  </a:rPr>
                  <a:t>We explore two different kinds of contextual features:</a:t>
                </a:r>
              </a:p>
              <a:p>
                <a:pPr lvl="1"/>
                <a:r>
                  <a:rPr lang="en-US" sz="2000" i="1" dirty="0">
                    <a:solidFill>
                      <a:srgbClr val="0C223F"/>
                    </a:solidFill>
                  </a:rPr>
                  <a:t>$P</a:t>
                </a:r>
                <a:r>
                  <a:rPr lang="en-US" sz="1600" i="1" dirty="0">
                    <a:solidFill>
                      <a:srgbClr val="0C223F"/>
                    </a:solidFill>
                  </a:rPr>
                  <a:t>ATTERN</a:t>
                </a:r>
                <a:r>
                  <a:rPr lang="en-US" sz="2000" i="1" dirty="0">
                    <a:solidFill>
                      <a:srgbClr val="0C223F"/>
                    </a:solidFill>
                  </a:rPr>
                  <a:t> $V</a:t>
                </a:r>
                <a:r>
                  <a:rPr lang="en-US" sz="1600" i="1" dirty="0">
                    <a:solidFill>
                      <a:srgbClr val="0C223F"/>
                    </a:solidFill>
                  </a:rPr>
                  <a:t>ALUE</a:t>
                </a:r>
                <a:endParaRPr lang="en-US" sz="1000" i="1" dirty="0">
                  <a:solidFill>
                    <a:srgbClr val="0C223F"/>
                  </a:solidFill>
                </a:endParaRPr>
              </a:p>
              <a:p>
                <a:pPr lvl="2"/>
                <a:r>
                  <a:rPr lang="en-US" sz="1400" dirty="0">
                    <a:solidFill>
                      <a:srgbClr val="0C223F"/>
                    </a:solidFill>
                  </a:rPr>
                  <a:t>A window of a certain size of Chinese characters before a target value.</a:t>
                </a:r>
              </a:p>
              <a:p>
                <a:pPr lvl="2"/>
                <a:r>
                  <a:rPr lang="en-US" sz="1400" dirty="0">
                    <a:solidFill>
                      <a:srgbClr val="0C223F"/>
                    </a:solidFill>
                  </a:rPr>
                  <a:t>e.g. </a:t>
                </a:r>
                <a:r>
                  <a:rPr lang="en-US" altLang="zh-CN" sz="1400" dirty="0">
                    <a:solidFill>
                      <a:srgbClr val="0C223F"/>
                    </a:solidFill>
                  </a:rPr>
                  <a:t>[</a:t>
                </a:r>
                <a:r>
                  <a:rPr lang="zh-CN" altLang="en-US" sz="1400" dirty="0">
                    <a:solidFill>
                      <a:srgbClr val="0C223F"/>
                    </a:solidFill>
                  </a:rPr>
                  <a:t>遷為 </a:t>
                </a:r>
                <a:r>
                  <a:rPr lang="en-US" altLang="zh-CN" sz="1400" i="1" dirty="0">
                    <a:solidFill>
                      <a:srgbClr val="0C223F"/>
                    </a:solidFill>
                  </a:rPr>
                  <a:t>$</a:t>
                </a:r>
                <a:r>
                  <a:rPr lang="en-US" sz="1400" i="1" dirty="0">
                    <a:solidFill>
                      <a:srgbClr val="0C223F"/>
                    </a:solidFill>
                  </a:rPr>
                  <a:t>T</a:t>
                </a:r>
                <a:r>
                  <a:rPr lang="en-US" sz="1000" i="1" dirty="0">
                    <a:solidFill>
                      <a:srgbClr val="0C223F"/>
                    </a:solidFill>
                  </a:rPr>
                  <a:t>ITLE</a:t>
                </a:r>
                <a:r>
                  <a:rPr lang="en-US" sz="1400" dirty="0">
                    <a:solidFill>
                      <a:srgbClr val="0C223F"/>
                    </a:solidFill>
                  </a:rPr>
                  <a:t>]</a:t>
                </a:r>
              </a:p>
              <a:p>
                <a:pPr lvl="1"/>
                <a:r>
                  <a:rPr lang="en-US" sz="2000" i="1" dirty="0">
                    <a:solidFill>
                      <a:srgbClr val="0C223F"/>
                    </a:solidFill>
                  </a:rPr>
                  <a:t>$P</a:t>
                </a:r>
                <a:r>
                  <a:rPr lang="en-US" sz="1600" i="1" dirty="0">
                    <a:solidFill>
                      <a:srgbClr val="0C223F"/>
                    </a:solidFill>
                  </a:rPr>
                  <a:t>ATTERN</a:t>
                </a:r>
                <a:r>
                  <a:rPr lang="en-US" sz="2000" i="1" dirty="0">
                    <a:solidFill>
                      <a:srgbClr val="0C223F"/>
                    </a:solidFill>
                  </a:rPr>
                  <a:t> $E</a:t>
                </a:r>
                <a:r>
                  <a:rPr lang="en-US" sz="1600" i="1" dirty="0">
                    <a:solidFill>
                      <a:srgbClr val="0C223F"/>
                    </a:solidFill>
                  </a:rPr>
                  <a:t>NTITY</a:t>
                </a:r>
                <a:r>
                  <a:rPr lang="en-US" sz="2000" i="1" dirty="0">
                    <a:solidFill>
                      <a:srgbClr val="0C223F"/>
                    </a:solidFill>
                  </a:rPr>
                  <a:t> $P</a:t>
                </a:r>
                <a:r>
                  <a:rPr lang="en-US" sz="1600" i="1" dirty="0">
                    <a:solidFill>
                      <a:srgbClr val="0C223F"/>
                    </a:solidFill>
                  </a:rPr>
                  <a:t>ATTERN</a:t>
                </a:r>
                <a:r>
                  <a:rPr lang="en-US" sz="2000" i="1" dirty="0">
                    <a:solidFill>
                      <a:srgbClr val="0C223F"/>
                    </a:solidFill>
                  </a:rPr>
                  <a:t> $V</a:t>
                </a:r>
                <a:r>
                  <a:rPr lang="en-US" sz="1600" i="1" dirty="0">
                    <a:solidFill>
                      <a:srgbClr val="0C223F"/>
                    </a:solidFill>
                  </a:rPr>
                  <a:t>ALUE</a:t>
                </a:r>
              </a:p>
              <a:p>
                <a:pPr lvl="2"/>
                <a:r>
                  <a:rPr lang="en-US" sz="1400" dirty="0">
                    <a:solidFill>
                      <a:srgbClr val="0C223F"/>
                    </a:solidFill>
                  </a:rPr>
                  <a:t>Both a window of one Chinese character before $Entity and all characters between </a:t>
                </a:r>
                <a:r>
                  <a:rPr lang="en-US" sz="1400" i="1" dirty="0">
                    <a:solidFill>
                      <a:srgbClr val="0C223F"/>
                    </a:solidFill>
                  </a:rPr>
                  <a:t>$E</a:t>
                </a:r>
                <a:r>
                  <a:rPr lang="en-US" sz="1000" i="1" dirty="0">
                    <a:solidFill>
                      <a:srgbClr val="0C223F"/>
                    </a:solidFill>
                  </a:rPr>
                  <a:t>NTITY</a:t>
                </a:r>
                <a:r>
                  <a:rPr lang="en-US" sz="1400" i="1" dirty="0">
                    <a:solidFill>
                      <a:srgbClr val="0C223F"/>
                    </a:solidFill>
                  </a:rPr>
                  <a:t> </a:t>
                </a:r>
                <a:r>
                  <a:rPr lang="en-US" sz="1400" dirty="0">
                    <a:solidFill>
                      <a:srgbClr val="0C223F"/>
                    </a:solidFill>
                  </a:rPr>
                  <a:t>and </a:t>
                </a:r>
                <a:r>
                  <a:rPr lang="en-US" sz="1400" i="1" dirty="0">
                    <a:solidFill>
                      <a:srgbClr val="0C223F"/>
                    </a:solidFill>
                  </a:rPr>
                  <a:t>$V</a:t>
                </a:r>
                <a:r>
                  <a:rPr lang="en-US" sz="1000" i="1" dirty="0">
                    <a:solidFill>
                      <a:srgbClr val="0C223F"/>
                    </a:solidFill>
                  </a:rPr>
                  <a:t>ALUE</a:t>
                </a:r>
                <a:r>
                  <a:rPr lang="en-US" sz="1400" i="1" dirty="0">
                    <a:solidFill>
                      <a:srgbClr val="0C223F"/>
                    </a:solidFill>
                  </a:rPr>
                  <a:t> </a:t>
                </a:r>
                <a:r>
                  <a:rPr lang="en-US" sz="1400" dirty="0">
                    <a:solidFill>
                      <a:srgbClr val="0C223F"/>
                    </a:solidFill>
                  </a:rPr>
                  <a:t>are selected as the contextual feature.</a:t>
                </a:r>
              </a:p>
              <a:p>
                <a:pPr lvl="2"/>
                <a:r>
                  <a:rPr lang="en-US" sz="1400" dirty="0">
                    <a:solidFill>
                      <a:srgbClr val="0C223F"/>
                    </a:solidFill>
                  </a:rPr>
                  <a:t>e.g. </a:t>
                </a:r>
                <a:r>
                  <a:rPr lang="en-US" altLang="zh-CN" sz="1400" dirty="0">
                    <a:solidFill>
                      <a:srgbClr val="0C223F"/>
                    </a:solidFill>
                  </a:rPr>
                  <a:t>[</a:t>
                </a:r>
                <a:r>
                  <a:rPr lang="zh-CN" altLang="en-US" sz="1400" dirty="0">
                    <a:solidFill>
                      <a:srgbClr val="0C223F"/>
                    </a:solidFill>
                  </a:rPr>
                  <a:t>遷 </a:t>
                </a:r>
                <a:r>
                  <a:rPr lang="en-US" altLang="zh-CN" sz="1400" i="1" dirty="0">
                    <a:solidFill>
                      <a:srgbClr val="0C223F"/>
                    </a:solidFill>
                  </a:rPr>
                  <a:t>$</a:t>
                </a:r>
                <a:r>
                  <a:rPr lang="en-US" sz="1400" i="1" dirty="0">
                    <a:solidFill>
                      <a:srgbClr val="0C223F"/>
                    </a:solidFill>
                  </a:rPr>
                  <a:t>P</a:t>
                </a:r>
                <a:r>
                  <a:rPr lang="en-US" sz="1000" i="1" dirty="0">
                    <a:solidFill>
                      <a:srgbClr val="0C223F"/>
                    </a:solidFill>
                  </a:rPr>
                  <a:t>ERSON</a:t>
                </a:r>
                <a:r>
                  <a:rPr lang="en-US" sz="1400" i="1" dirty="0">
                    <a:solidFill>
                      <a:srgbClr val="0C223F"/>
                    </a:solidFill>
                  </a:rPr>
                  <a:t> </a:t>
                </a:r>
                <a:r>
                  <a:rPr lang="zh-CN" altLang="en-US" sz="1400" dirty="0">
                    <a:solidFill>
                      <a:srgbClr val="0C223F"/>
                    </a:solidFill>
                  </a:rPr>
                  <a:t>為 </a:t>
                </a:r>
                <a:r>
                  <a:rPr lang="en-US" altLang="zh-CN" sz="1400" i="1" dirty="0">
                    <a:solidFill>
                      <a:srgbClr val="0C223F"/>
                    </a:solidFill>
                  </a:rPr>
                  <a:t>$</a:t>
                </a:r>
                <a:r>
                  <a:rPr lang="en-US" sz="1400" i="1" dirty="0">
                    <a:solidFill>
                      <a:srgbClr val="0C223F"/>
                    </a:solidFill>
                  </a:rPr>
                  <a:t>T</a:t>
                </a:r>
                <a:r>
                  <a:rPr lang="en-US" sz="1000" i="1" dirty="0">
                    <a:solidFill>
                      <a:srgbClr val="0C223F"/>
                    </a:solidFill>
                  </a:rPr>
                  <a:t>ITLE</a:t>
                </a:r>
                <a:r>
                  <a:rPr lang="en-US" sz="1400" dirty="0">
                    <a:solidFill>
                      <a:srgbClr val="0C223F"/>
                    </a:solidFill>
                  </a:rPr>
                  <a:t>]</a:t>
                </a:r>
              </a:p>
              <a:p>
                <a:pPr lvl="1"/>
                <a:endParaRPr lang="en-US" sz="2000" dirty="0">
                  <a:solidFill>
                    <a:srgbClr val="0C223F"/>
                  </a:solidFill>
                </a:endParaRPr>
              </a:p>
              <a:p>
                <a:pPr marL="914400" lvl="2" indent="0">
                  <a:buNone/>
                </a:pPr>
                <a:endParaRPr lang="en-US" sz="1400" dirty="0">
                  <a:solidFill>
                    <a:srgbClr val="0C223F"/>
                  </a:solidFill>
                </a:endParaRPr>
              </a:p>
              <a:p>
                <a:pPr lvl="1"/>
                <a:endParaRPr lang="en-US" sz="2000" dirty="0">
                  <a:solidFill>
                    <a:srgbClr val="0C223F"/>
                  </a:solidFill>
                </a:endParaRPr>
              </a:p>
              <a:p>
                <a:pPr lvl="1"/>
                <a:endParaRPr lang="en-US" sz="2000" dirty="0">
                  <a:solidFill>
                    <a:srgbClr val="0C223F"/>
                  </a:solidFill>
                </a:endParaRPr>
              </a:p>
              <a:p>
                <a:endParaRPr lang="en-US" sz="2400" dirty="0">
                  <a:solidFill>
                    <a:srgbClr val="0C223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84" t="-11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F228D0-222A-684A-9F9A-DE9E6DEF0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D2F63A-3F73-6848-9469-BF25391F0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45493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Rank Pattern Candidates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sz="2400" dirty="0">
                    <a:solidFill>
                      <a:srgbClr val="0C223F"/>
                    </a:solidFill>
                  </a:rPr>
                  <a:t>Issues when considering all the unlabeled values extracted as false:</a:t>
                </a:r>
              </a:p>
              <a:p>
                <a:pPr lvl="1"/>
                <a:r>
                  <a:rPr lang="en-US" sz="2000" dirty="0">
                    <a:solidFill>
                      <a:srgbClr val="0C223F"/>
                    </a:solidFill>
                  </a:rPr>
                  <a:t>Mistakenly penalize reliable patterns that extracted true unlabeled values.</a:t>
                </a:r>
              </a:p>
              <a:p>
                <a:pPr lvl="1"/>
                <a:r>
                  <a:rPr lang="en-US" sz="2000" dirty="0">
                    <a:solidFill>
                      <a:srgbClr val="0C223F"/>
                    </a:solidFill>
                  </a:rPr>
                  <a:t>Could not penalize unreliable patterns that extracted false unlabeled values.</a:t>
                </a:r>
                <a:endParaRPr lang="en-US" dirty="0">
                  <a:solidFill>
                    <a:srgbClr val="0C223F"/>
                  </a:solidFill>
                </a:endParaRPr>
              </a:p>
              <a:p>
                <a:r>
                  <a:rPr lang="en-US" sz="2400" dirty="0">
                    <a:solidFill>
                      <a:srgbClr val="0C223F"/>
                    </a:solidFill>
                  </a:rPr>
                  <a:t>Ranking function:</a:t>
                </a:r>
                <a:endParaRPr lang="en-US" sz="2000" dirty="0">
                  <a:solidFill>
                    <a:srgbClr val="0C223F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⋅</m:t>
                    </m:r>
                    <m:f>
                      <m:f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US" sz="20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0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0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𝒱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b>
                            </m:sSub>
                          </m:sub>
                          <m:sup/>
                          <m:e>
                            <m:d>
                              <m:dPr>
                                <m:ctrlP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func>
                                  <m:funcPr>
                                    <m:ctrlP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000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min</m:t>
                                        </m:r>
                                      </m:e>
                                      <m:lim>
                                        <m:sSup>
                                          <m:sSupPr>
                                            <m:ctrlP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𝑣</m:t>
                                            </m:r>
                                          </m:e>
                                          <m:sup>
                                            <m: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+</m:t>
                                            </m:r>
                                          </m:sup>
                                        </m:sSup>
                                        <m: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𝒱</m:t>
                                            </m:r>
                                          </m:e>
                                          <m:sup>
                                            <m: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+</m:t>
                                            </m:r>
                                          </m:sup>
                                        </m:sSup>
                                      </m:lim>
                                    </m:limLow>
                                  </m:fName>
                                  <m:e>
                                    <m: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d>
                                      <m:dPr>
                                        <m:ctrlP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  <m: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, 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𝑣</m:t>
                                            </m:r>
                                          </m:e>
                                          <m:sup>
                                            <m: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+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func>
                              </m:e>
                            </m:d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sz="20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0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0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𝒱</m:t>
                                </m:r>
                              </m:e>
                              <m:sub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b>
                            </m:sSub>
                          </m:sub>
                          <m:sup/>
                          <m:e>
                            <m:r>
                              <a:rPr lang="en-US" sz="2000" b="0" i="1" smtClean="0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𝑓𝑟𝑒𝑞</m:t>
                            </m:r>
                            <m:d>
                              <m:dPr>
                                <m:ctrlPr>
                                  <a:rPr lang="en-US" sz="2000" b="0" i="1" smtClean="0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b="0" i="1" smtClean="0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d>
                          </m:e>
                        </m:nary>
                      </m:den>
                    </m:f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⋅</m:t>
                    </m:r>
                    <m:d>
                      <m:d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1−</m:t>
                        </m:r>
                        <m:f>
                          <m:fPr>
                            <m:ctrlPr>
                              <a:rPr lang="en-US" sz="20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𝒱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</m:sSub>
                              </m:sub>
                              <m:sup/>
                              <m:e>
                                <m:func>
                                  <m:funcPr>
                                    <m:ctrlP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000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m</m:t>
                                        </m:r>
                                        <m: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𝑎𝑥</m:t>
                                        </m:r>
                                      </m:e>
                                      <m:lim>
                                        <m: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  <m: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𝒱</m:t>
                                            </m:r>
                                          </m:e>
                                          <m:sub>
                                            <m:r>
                                              <a:rPr lang="en-US" sz="20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𝑝</m:t>
                                            </m:r>
                                          </m:sub>
                                        </m:sSub>
                                      </m:lim>
                                    </m:limLow>
                                  </m:fName>
                                  <m:e>
                                    <m: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𝑓𝑟𝑒𝑞</m:t>
                                    </m:r>
                                    <m:d>
                                      <m:dPr>
                                        <m:ctrlP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20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</m:e>
                                    </m:d>
                                  </m:e>
                                </m:func>
                              </m:e>
                            </m:nary>
                          </m:num>
                          <m:den>
                            <m:nary>
                              <m:naryPr>
                                <m:chr m:val="∑"/>
                                <m:supHide m:val="on"/>
                                <m:ctrlP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∈</m:t>
                                </m:r>
                                <m:sSub>
                                  <m:sSubPr>
                                    <m:ctrlP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𝒱</m:t>
                                    </m:r>
                                  </m:e>
                                  <m:sub>
                                    <m: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sub>
                                </m:sSub>
                              </m:sub>
                              <m:sup/>
                              <m:e>
                                <m:r>
                                  <a:rPr lang="en-US" sz="20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𝑓𝑟𝑒𝑞</m:t>
                                </m:r>
                                <m:d>
                                  <m:dPr>
                                    <m:ctrlP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20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</m:e>
                                </m:d>
                              </m:e>
                            </m:nary>
                          </m:den>
                        </m:f>
                      </m:e>
                    </m:d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["/>
                        <m:endChr m:val="]"/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0, 1</m:t>
                        </m:r>
                      </m:e>
                    </m:d>
                  </m:oMath>
                </a14:m>
                <a:endParaRPr lang="en-US" sz="2000" b="0" dirty="0">
                  <a:solidFill>
                    <a:srgbClr val="0C223F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>
                    <a:solidFill>
                      <a:srgbClr val="0C223F"/>
                    </a:solidFill>
                  </a:rPr>
                  <a:t> is a textual pattern;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sz="2000" dirty="0">
                    <a:solidFill>
                      <a:srgbClr val="0C223F"/>
                    </a:solidFill>
                  </a:rPr>
                  <a:t> is a value string;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r>
                  <a:rPr lang="en-US" sz="2000" dirty="0">
                    <a:solidFill>
                      <a:srgbClr val="0C223F"/>
                    </a:solidFill>
                  </a:rPr>
                  <a:t> is a true value string;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𝒱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rgbClr val="0C223F"/>
                    </a:solidFill>
                  </a:rPr>
                  <a:t> is the set of unique strings extracted by pattern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sz="2000" dirty="0">
                    <a:solidFill>
                      <a:srgbClr val="0C223F"/>
                    </a:solidFill>
                  </a:rPr>
                  <a:t>;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𝒱</m:t>
                        </m:r>
                      </m:e>
                      <m:sup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</m:sup>
                    </m:sSup>
                  </m:oMath>
                </a14:m>
                <a:r>
                  <a:rPr lang="en-US" sz="2000" dirty="0">
                    <a:solidFill>
                      <a:srgbClr val="0C223F"/>
                    </a:solidFill>
                  </a:rPr>
                  <a:t> is the set of unique true value strings;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000" b="0" i="1" smtClean="0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000" b="0" i="1" smtClean="0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sz="2000" b="0" i="1" smtClean="0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2000" dirty="0">
                    <a:solidFill>
                      <a:srgbClr val="0C223F"/>
                    </a:solidFill>
                  </a:rPr>
                  <a:t> is the normalized string distance metric;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rgbClr val="0C223F"/>
                    </a:solidFill>
                  </a:rPr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rgbClr val="0C223F"/>
                    </a:solidFill>
                  </a:rPr>
                  <a:t> are weights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𝑠</m:t>
                    </m:r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. 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sz="2000" b="0" i="1" smtClean="0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US" sz="2000" dirty="0">
                  <a:solidFill>
                    <a:srgbClr val="0C223F"/>
                  </a:solidFill>
                </a:endParaRPr>
              </a:p>
              <a:p>
                <a:pPr marL="457200" lvl="1" indent="0">
                  <a:buNone/>
                </a:pPr>
                <a:endParaRPr lang="en-US" sz="2000" dirty="0">
                  <a:solidFill>
                    <a:srgbClr val="0C223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84" t="-1681" r="-1031" b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6D3675-780C-5943-AB26-32D71BEDC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198D64-8743-A048-B6E2-BF5980D68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Yihong</a:t>
            </a:r>
            <a:r>
              <a:rPr lang="en-US" dirty="0"/>
              <a:t> Ma</a:t>
            </a:r>
          </a:p>
        </p:txBody>
      </p:sp>
    </p:spTree>
    <p:extLst>
      <p:ext uri="{BB962C8B-B14F-4D97-AF65-F5344CB8AC3E}">
        <p14:creationId xmlns:p14="http://schemas.microsoft.com/office/powerpoint/2010/main" val="1792821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Rank Pattern Candidates (</a:t>
            </a:r>
            <a:r>
              <a:rPr lang="en-US" sz="3200" i="1" dirty="0">
                <a:solidFill>
                  <a:srgbClr val="0C223F"/>
                </a:solidFill>
              </a:rPr>
              <a:t>cont.</a:t>
            </a:r>
            <a:r>
              <a:rPr lang="en-US" sz="3200" dirty="0">
                <a:solidFill>
                  <a:srgbClr val="0C223F"/>
                </a:solidFill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𝒱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b>
                            </m:sSub>
                          </m:sub>
                          <m:sup/>
                          <m:e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1−</m:t>
                                </m:r>
                                <m:func>
                                  <m:funcPr>
                                    <m:ctrlPr>
                                      <a:rPr lang="en-US" sz="24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limLow>
                                      <m:limLowPr>
                                        <m:ctrlPr>
                                          <a:rPr lang="en-US" sz="24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limLowPr>
                                      <m:e>
                                        <m:r>
                                          <m:rPr>
                                            <m:sty m:val="p"/>
                                          </m:rPr>
                                          <a:rPr lang="en-US" sz="2400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min</m:t>
                                        </m:r>
                                      </m:e>
                                      <m:lim>
                                        <m:sSup>
                                          <m:sSupPr>
                                            <m:ctrlPr>
                                              <a:rPr lang="en-US" sz="24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24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𝑣</m:t>
                                            </m:r>
                                          </m:e>
                                          <m:sup>
                                            <m:r>
                                              <a:rPr lang="en-US" sz="24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+</m:t>
                                            </m:r>
                                          </m:sup>
                                        </m:sSup>
                                        <m:r>
                                          <a:rPr lang="en-US" sz="24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∈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24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24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𝒱</m:t>
                                            </m:r>
                                          </m:e>
                                          <m:sup>
                                            <m:r>
                                              <a:rPr lang="en-US" sz="24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+</m:t>
                                            </m:r>
                                          </m:sup>
                                        </m:sSup>
                                      </m:lim>
                                    </m:limLow>
                                  </m:fName>
                                  <m:e>
                                    <m:r>
                                      <a:rPr lang="en-US" sz="24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𝑑</m:t>
                                    </m:r>
                                    <m:d>
                                      <m:dPr>
                                        <m:ctrlPr>
                                          <a:rPr lang="en-US" sz="24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𝑣</m:t>
                                        </m:r>
                                        <m:r>
                                          <a:rPr lang="en-US" sz="24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, </m:t>
                                        </m:r>
                                        <m:sSup>
                                          <m:sSupPr>
                                            <m:ctrlPr>
                                              <a:rPr lang="en-US" sz="24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sz="24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𝑣</m:t>
                                            </m:r>
                                          </m:e>
                                          <m:sup>
                                            <m:r>
                                              <a:rPr lang="en-US" sz="2400" i="1">
                                                <a:solidFill>
                                                  <a:srgbClr val="0C223F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+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</m:func>
                              </m:e>
                            </m:d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𝒱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b>
                            </m:sSub>
                          </m:sub>
                          <m:sup/>
                          <m:e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𝑓𝑟𝑒𝑞</m:t>
                            </m:r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lang="en-US" sz="2400" dirty="0">
                  <a:solidFill>
                    <a:srgbClr val="0C223F"/>
                  </a:solidFill>
                </a:endParaRPr>
              </a:p>
              <a:p>
                <a:pPr lvl="1"/>
                <a:endParaRPr lang="en-US" sz="2000" dirty="0">
                  <a:solidFill>
                    <a:srgbClr val="0C223F"/>
                  </a:solidFill>
                </a:endParaRPr>
              </a:p>
              <a:p>
                <a:pPr lvl="1"/>
                <a:r>
                  <a:rPr lang="en-US" sz="2000" dirty="0">
                    <a:solidFill>
                      <a:srgbClr val="0C223F"/>
                    </a:solidFill>
                  </a:rPr>
                  <a:t>The textual similarity between the pattern’s extracted values and true values</a:t>
                </a:r>
              </a:p>
              <a:p>
                <a:pPr lvl="1"/>
                <a:endParaRPr lang="en-US" sz="2000" dirty="0">
                  <a:solidFill>
                    <a:srgbClr val="0C223F"/>
                  </a:solidFill>
                </a:endParaRPr>
              </a:p>
              <a:p>
                <a:pPr lvl="1"/>
                <a:r>
                  <a:rPr lang="en-US" sz="2000" b="1" dirty="0">
                    <a:solidFill>
                      <a:srgbClr val="0C223F"/>
                    </a:solidFill>
                  </a:rPr>
                  <a:t>Intuition:</a:t>
                </a:r>
                <a:r>
                  <a:rPr lang="en-US" sz="2000" dirty="0">
                    <a:solidFill>
                      <a:srgbClr val="0C223F"/>
                    </a:solidFill>
                  </a:rPr>
                  <a:t> if the value a pattern extracted is very similar with one true value, the value is likely to be true and the pattern is likely to be reliable.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84" t="-6723" r="-7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28D2D0-B139-D54E-B3A8-C3D4C02B7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0C7C0-97AF-584D-8D01-8730A453E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2765103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Rank Pattern Candidates (</a:t>
            </a:r>
            <a:r>
              <a:rPr lang="en-US" sz="3200" i="1" dirty="0">
                <a:solidFill>
                  <a:srgbClr val="0C223F"/>
                </a:solidFill>
              </a:rPr>
              <a:t>cont.</a:t>
            </a:r>
            <a:r>
              <a:rPr lang="en-US" sz="3200" dirty="0">
                <a:solidFill>
                  <a:srgbClr val="0C223F"/>
                </a:solidFill>
              </a:rPr>
              <a:t>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n-US" sz="2400" i="1">
                        <a:solidFill>
                          <a:srgbClr val="0C223F"/>
                        </a:solidFill>
                        <a:latin typeface="Cambria Math" panose="02040503050406030204" pitchFamily="18" charset="0"/>
                      </a:rPr>
                      <m:t>1−</m:t>
                    </m:r>
                    <m:f>
                      <m:fPr>
                        <m:ctrlPr>
                          <a:rPr lang="en-US" sz="2400" i="1">
                            <a:solidFill>
                              <a:srgbClr val="0C223F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pHide m:val="on"/>
                            <m:ctrlP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𝒱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b>
                            </m:sSub>
                          </m:sub>
                          <m:sup/>
                          <m:e>
                            <m:func>
                              <m:funcPr>
                                <m:ctrlP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funcPr>
                              <m:fName>
                                <m:limLow>
                                  <m:limLowPr>
                                    <m:ctrlPr>
                                      <a:rPr lang="en-US" sz="24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limLow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2400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m</m:t>
                                    </m:r>
                                    <m:r>
                                      <a:rPr lang="en-US" sz="24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𝑎𝑥</m:t>
                                    </m:r>
                                  </m:e>
                                  <m:lim>
                                    <m:r>
                                      <a:rPr lang="en-US" sz="24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𝑣</m:t>
                                    </m:r>
                                    <m:r>
                                      <a:rPr lang="en-US" sz="2400" i="1">
                                        <a:solidFill>
                                          <a:srgbClr val="0C223F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∈</m:t>
                                    </m:r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𝒱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rgbClr val="0C223F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𝑝</m:t>
                                        </m:r>
                                      </m:sub>
                                    </m:sSub>
                                  </m:lim>
                                </m:limLow>
                              </m:fName>
                              <m:e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𝑓𝑟𝑒𝑞</m:t>
                                </m:r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</m:func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pHide m:val="on"/>
                            <m:ctrlP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𝑣</m:t>
                            </m:r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𝒱</m:t>
                                </m:r>
                              </m:e>
                              <m:sub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sub>
                            </m:sSub>
                          </m:sub>
                          <m:sup/>
                          <m:e>
                            <m:r>
                              <a:rPr lang="en-US" sz="2400" i="1">
                                <a:solidFill>
                                  <a:srgbClr val="0C223F"/>
                                </a:solidFill>
                                <a:latin typeface="Cambria Math" panose="02040503050406030204" pitchFamily="18" charset="0"/>
                              </a:rPr>
                              <m:t>𝑓𝑟𝑒𝑞</m:t>
                            </m:r>
                            <m:d>
                              <m:dPr>
                                <m:ctrlP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400" i="1">
                                    <a:solidFill>
                                      <a:srgbClr val="0C223F"/>
                                    </a:solidFill>
                                    <a:latin typeface="Cambria Math" panose="02040503050406030204" pitchFamily="18" charset="0"/>
                                  </a:rPr>
                                  <m:t>𝑣</m:t>
                                </m:r>
                              </m:e>
                            </m:d>
                          </m:e>
                        </m:nary>
                      </m:den>
                    </m:f>
                  </m:oMath>
                </a14:m>
                <a:endParaRPr lang="en-US" sz="2400" dirty="0">
                  <a:solidFill>
                    <a:srgbClr val="0C223F"/>
                  </a:solidFill>
                </a:endParaRPr>
              </a:p>
              <a:p>
                <a:pPr lvl="1"/>
                <a:endParaRPr lang="en-US" sz="2000" dirty="0">
                  <a:solidFill>
                    <a:srgbClr val="0C223F"/>
                  </a:solidFill>
                </a:endParaRPr>
              </a:p>
              <a:p>
                <a:pPr lvl="1"/>
                <a:r>
                  <a:rPr lang="en-US" sz="2000" dirty="0">
                    <a:solidFill>
                      <a:srgbClr val="0C223F"/>
                    </a:solidFill>
                  </a:rPr>
                  <a:t>Variety of the pattern’s extracted values</a:t>
                </a:r>
              </a:p>
              <a:p>
                <a:pPr lvl="1"/>
                <a:endParaRPr lang="en-US" sz="2000" b="1" dirty="0">
                  <a:solidFill>
                    <a:srgbClr val="0C223F"/>
                  </a:solidFill>
                </a:endParaRPr>
              </a:p>
              <a:p>
                <a:pPr lvl="1"/>
                <a:r>
                  <a:rPr lang="en-US" sz="2000" b="1" dirty="0">
                    <a:solidFill>
                      <a:srgbClr val="0C223F"/>
                    </a:solidFill>
                  </a:rPr>
                  <a:t>Intuition: </a:t>
                </a:r>
                <a:r>
                  <a:rPr lang="en-US" sz="2000" dirty="0">
                    <a:solidFill>
                      <a:srgbClr val="0C223F"/>
                    </a:solidFill>
                  </a:rPr>
                  <a:t>we assume if there is a value whose frequency dominates the set of values that one specific pattern has extracted; the pattern would be less reliable.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84" t="-92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28D2D0-B139-D54E-B3A8-C3D4C02B7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0C7C0-97AF-584D-8D01-8730A453E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100318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Experiment Settings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Dataset statistics: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 </a:t>
            </a:r>
          </a:p>
          <a:p>
            <a:pPr lvl="1"/>
            <a:endParaRPr lang="en-US" sz="2000" dirty="0">
              <a:solidFill>
                <a:srgbClr val="0C223F"/>
              </a:solidFill>
            </a:endParaRPr>
          </a:p>
          <a:p>
            <a:pPr lvl="1"/>
            <a:endParaRPr lang="en-US" sz="2000" dirty="0">
              <a:solidFill>
                <a:srgbClr val="0C223F"/>
              </a:solidFill>
            </a:endParaRPr>
          </a:p>
          <a:p>
            <a:endParaRPr lang="en-US" sz="2400" dirty="0">
              <a:solidFill>
                <a:srgbClr val="0C223F"/>
              </a:solidFill>
            </a:endParaRPr>
          </a:p>
          <a:p>
            <a:pPr lvl="1"/>
            <a:endParaRPr lang="en-US" sz="2000" dirty="0">
              <a:solidFill>
                <a:srgbClr val="0C223F"/>
              </a:solidFill>
            </a:endParaRPr>
          </a:p>
          <a:p>
            <a:endParaRPr lang="en-US" sz="2400" dirty="0">
              <a:solidFill>
                <a:srgbClr val="0C223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F7095C-D197-A84A-9032-77D9DE77A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B1CDD8-922D-C84A-A101-DFE79016B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E167A3-AC3C-C041-B72A-FEF565065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2057400"/>
            <a:ext cx="6705600" cy="1115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956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Evaluating the Handcrafted Patterns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Evaluation method: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Ground-truth: 15 complete person profiles (with 158 values) annotated by domain experts.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Metrics: Precision, Recall, and F1 score.</a:t>
            </a:r>
          </a:p>
          <a:p>
            <a:r>
              <a:rPr lang="en-US" sz="2400" dirty="0">
                <a:solidFill>
                  <a:srgbClr val="0C223F"/>
                </a:solidFill>
              </a:rPr>
              <a:t>Evaluation result: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Precision: 0.901; Recall: 0.803; F1: 0.851.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7A6A3B-3BF6-B14F-B551-428EFED33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229F16-6301-0B4C-B65E-AA86316B9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7B1557-8F02-A643-B49F-B0B7ECF731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450" y="3962400"/>
            <a:ext cx="4127500" cy="2105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155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Evaluating the Effectiveness of the Bootstrapping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Evaluating the task of pattern extraction.</a:t>
            </a:r>
          </a:p>
          <a:p>
            <a:endParaRPr lang="en-US" sz="2400" dirty="0">
              <a:solidFill>
                <a:srgbClr val="0C223F"/>
              </a:solidFill>
            </a:endParaRPr>
          </a:p>
          <a:p>
            <a:r>
              <a:rPr lang="en-US" sz="2400" dirty="0">
                <a:solidFill>
                  <a:srgbClr val="0C223F"/>
                </a:solidFill>
              </a:rPr>
              <a:t>Evaluation the task of person-entity pair extraction.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6D3D6-66E7-D24C-AA26-E642A49CD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1207A-F248-124C-9526-A531DEA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4271000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Evaluating the Task of Pattern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Evaluation method: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Ground-truth: handcrafted patterns for the attribute $</a:t>
            </a:r>
            <a:r>
              <a:rPr lang="en-US" sz="2000" i="1" dirty="0">
                <a:solidFill>
                  <a:srgbClr val="0C223F"/>
                </a:solidFill>
              </a:rPr>
              <a:t>T</a:t>
            </a:r>
            <a:r>
              <a:rPr lang="en-US" sz="1600" i="1" dirty="0">
                <a:solidFill>
                  <a:srgbClr val="0C223F"/>
                </a:solidFill>
              </a:rPr>
              <a:t>ITLE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Metric:</a:t>
            </a:r>
          </a:p>
          <a:p>
            <a:pPr lvl="2"/>
            <a:r>
              <a:rPr lang="en-US" sz="1400" b="1" i="1" dirty="0" err="1">
                <a:solidFill>
                  <a:srgbClr val="0C223F"/>
                </a:solidFill>
              </a:rPr>
              <a:t>P</a:t>
            </a:r>
            <a:r>
              <a:rPr lang="en-US" sz="1400" i="1" dirty="0" err="1">
                <a:solidFill>
                  <a:srgbClr val="0C223F"/>
                </a:solidFill>
              </a:rPr>
              <a:t>recision</a:t>
            </a:r>
            <a:r>
              <a:rPr lang="en-US" sz="1400" b="1" i="1" dirty="0" err="1">
                <a:solidFill>
                  <a:srgbClr val="0C223F"/>
                </a:solidFill>
              </a:rPr>
              <a:t>@K</a:t>
            </a:r>
            <a:r>
              <a:rPr lang="en-US" sz="1400" dirty="0">
                <a:solidFill>
                  <a:srgbClr val="0C223F"/>
                </a:solidFill>
              </a:rPr>
              <a:t>: the fraction of top K scored generated patterns that are in the ground-truth pattern set.</a:t>
            </a:r>
          </a:p>
          <a:p>
            <a:pPr lvl="2"/>
            <a:r>
              <a:rPr lang="en-US" sz="1400" b="1" i="1" dirty="0" err="1">
                <a:solidFill>
                  <a:srgbClr val="0C223F"/>
                </a:solidFill>
              </a:rPr>
              <a:t>C</a:t>
            </a:r>
            <a:r>
              <a:rPr lang="en-US" sz="1400" i="1" dirty="0" err="1">
                <a:solidFill>
                  <a:srgbClr val="0C223F"/>
                </a:solidFill>
              </a:rPr>
              <a:t>overage</a:t>
            </a:r>
            <a:r>
              <a:rPr lang="en-US" sz="1400" b="1" i="1" dirty="0" err="1">
                <a:solidFill>
                  <a:srgbClr val="0C223F"/>
                </a:solidFill>
              </a:rPr>
              <a:t>@K</a:t>
            </a:r>
            <a:r>
              <a:rPr lang="en-US" sz="1400" dirty="0">
                <a:solidFill>
                  <a:srgbClr val="0C223F"/>
                </a:solidFill>
              </a:rPr>
              <a:t>: the fraction of top K scored ground-truth patterns that are extracted by the bootstrapping method.</a:t>
            </a:r>
          </a:p>
          <a:p>
            <a:pPr lvl="2"/>
            <a:r>
              <a:rPr lang="en-US" sz="1400" i="1" dirty="0">
                <a:solidFill>
                  <a:srgbClr val="0C223F"/>
                </a:solidFill>
              </a:rPr>
              <a:t>Average precision (</a:t>
            </a:r>
            <a:r>
              <a:rPr lang="en-US" sz="1400" b="1" i="1" dirty="0">
                <a:solidFill>
                  <a:srgbClr val="0C223F"/>
                </a:solidFill>
              </a:rPr>
              <a:t>AP</a:t>
            </a:r>
            <a:r>
              <a:rPr lang="en-US" sz="1400" i="1" dirty="0">
                <a:solidFill>
                  <a:srgbClr val="0C223F"/>
                </a:solidFill>
              </a:rPr>
              <a:t>)</a:t>
            </a:r>
            <a:r>
              <a:rPr lang="en-US" sz="1400" dirty="0">
                <a:solidFill>
                  <a:srgbClr val="0C223F"/>
                </a:solidFill>
              </a:rPr>
              <a:t>: the mean of the precision scores after each </a:t>
            </a:r>
            <a:r>
              <a:rPr lang="en-US" sz="1400">
                <a:solidFill>
                  <a:srgbClr val="0C223F"/>
                </a:solidFill>
              </a:rPr>
              <a:t>relevant pattern </a:t>
            </a:r>
            <a:r>
              <a:rPr lang="en-US" sz="1400" dirty="0">
                <a:solidFill>
                  <a:srgbClr val="0C223F"/>
                </a:solidFill>
              </a:rPr>
              <a:t>is retrieved.</a:t>
            </a:r>
          </a:p>
          <a:p>
            <a:r>
              <a:rPr lang="en-US" sz="2400" dirty="0">
                <a:solidFill>
                  <a:srgbClr val="0C223F"/>
                </a:solidFill>
              </a:rPr>
              <a:t>Evaluation result: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6D3D6-66E7-D24C-AA26-E642A49CD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1207A-F248-124C-9526-A531DEA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BCA03CD7-3A2B-E84A-B363-6399E8EE1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4688129"/>
            <a:ext cx="6248400" cy="1691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78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Evaluation the Task of Person-Entity Pair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Evaluation method: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Ground-truth: </a:t>
            </a:r>
            <a:r>
              <a:rPr lang="en-US" sz="2000" i="1" dirty="0">
                <a:solidFill>
                  <a:srgbClr val="0C223F"/>
                </a:solidFill>
              </a:rPr>
              <a:t>person-title</a:t>
            </a:r>
            <a:r>
              <a:rPr lang="en-US" sz="2000" dirty="0">
                <a:solidFill>
                  <a:srgbClr val="0C223F"/>
                </a:solidFill>
              </a:rPr>
              <a:t> pairs extracted by handcrafted patterns.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Metric: </a:t>
            </a:r>
            <a:r>
              <a:rPr lang="en-US" sz="2000" i="1" dirty="0">
                <a:solidFill>
                  <a:srgbClr val="0C223F"/>
                </a:solidFill>
              </a:rPr>
              <a:t>precision-recall</a:t>
            </a:r>
            <a:r>
              <a:rPr lang="en-US" sz="2000" dirty="0">
                <a:solidFill>
                  <a:srgbClr val="0C223F"/>
                </a:solidFill>
              </a:rPr>
              <a:t> curve.</a:t>
            </a:r>
          </a:p>
          <a:p>
            <a:r>
              <a:rPr lang="en-US" sz="2400" dirty="0">
                <a:solidFill>
                  <a:srgbClr val="0C223F"/>
                </a:solidFill>
              </a:rPr>
              <a:t>Evaluation result: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1B926D-91EE-3147-AE0A-8FD61C983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D50656-A1C2-CA49-B6D4-7270DB275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7A11BF57-BBA1-A242-8416-36907997D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3200400"/>
            <a:ext cx="4114800" cy="302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731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Discussions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Bootstrapping only works for </a:t>
            </a:r>
            <a:r>
              <a:rPr lang="en-US" sz="2400" i="1" dirty="0"/>
              <a:t>$T</a:t>
            </a:r>
            <a:r>
              <a:rPr lang="en-US" sz="2000" i="1" dirty="0"/>
              <a:t>ITLE</a:t>
            </a:r>
          </a:p>
          <a:p>
            <a:pPr lvl="1"/>
            <a:r>
              <a:rPr lang="en-US" sz="2000" b="1" dirty="0">
                <a:solidFill>
                  <a:srgbClr val="0C223F"/>
                </a:solidFill>
              </a:rPr>
              <a:t>Preliminary:</a:t>
            </a:r>
            <a:r>
              <a:rPr lang="en-US" sz="2000" dirty="0">
                <a:solidFill>
                  <a:srgbClr val="0C223F"/>
                </a:solidFill>
              </a:rPr>
              <a:t> there should exist some entities that could be extracted by multiple patterns, which makes it possible to find new patterns through pattern generation.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The values of </a:t>
            </a:r>
            <a:r>
              <a:rPr lang="en-US" sz="2000" i="1" dirty="0">
                <a:solidFill>
                  <a:srgbClr val="0C223F"/>
                </a:solidFill>
              </a:rPr>
              <a:t>$T</a:t>
            </a:r>
            <a:r>
              <a:rPr lang="en-US" sz="1600" i="1" dirty="0">
                <a:solidFill>
                  <a:srgbClr val="0C223F"/>
                </a:solidFill>
              </a:rPr>
              <a:t>ITLE</a:t>
            </a:r>
            <a:r>
              <a:rPr lang="en-US" sz="2000" i="1" dirty="0">
                <a:solidFill>
                  <a:srgbClr val="0C223F"/>
                </a:solidFill>
              </a:rPr>
              <a:t> </a:t>
            </a:r>
            <a:r>
              <a:rPr lang="en-US" sz="2000" dirty="0">
                <a:solidFill>
                  <a:srgbClr val="0C223F"/>
                </a:solidFill>
              </a:rPr>
              <a:t>could be shared by multiple patterns’ extractions because multiple people can be assigned to the same position in the government.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However, one person cannot have multiple fathers and rarely have multiple masters.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Besides, for relation extraction, each relation pair is unique in the text.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6D3D6-66E7-D24C-AA26-E642A49CD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1207A-F248-124C-9526-A531DEA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Yihong</a:t>
            </a:r>
            <a:r>
              <a:rPr lang="en-US" dirty="0"/>
              <a:t> Ma</a:t>
            </a:r>
          </a:p>
        </p:txBody>
      </p:sp>
    </p:spTree>
    <p:extLst>
      <p:ext uri="{BB962C8B-B14F-4D97-AF65-F5344CB8AC3E}">
        <p14:creationId xmlns:p14="http://schemas.microsoft.com/office/powerpoint/2010/main" val="500937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Questions of interest by historians: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Who came from where?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Who studied from whom?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Who </a:t>
            </a:r>
            <a:r>
              <a:rPr lang="en-US" sz="2000">
                <a:solidFill>
                  <a:srgbClr val="0C223F"/>
                </a:solidFill>
              </a:rPr>
              <a:t>did what?</a:t>
            </a:r>
            <a:endParaRPr lang="en-US" sz="2000" dirty="0">
              <a:solidFill>
                <a:srgbClr val="0C223F"/>
              </a:solidFill>
            </a:endParaRPr>
          </a:p>
          <a:p>
            <a:pPr lvl="1"/>
            <a:endParaRPr lang="en-US" sz="2000" dirty="0">
              <a:solidFill>
                <a:srgbClr val="0C223F"/>
              </a:solidFill>
            </a:endParaRPr>
          </a:p>
          <a:p>
            <a:r>
              <a:rPr lang="en-US" sz="2400" dirty="0">
                <a:solidFill>
                  <a:srgbClr val="0C223F"/>
                </a:solidFill>
              </a:rPr>
              <a:t>Challenges: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Heavy reliance on domain knowledge</a:t>
            </a:r>
          </a:p>
          <a:p>
            <a:pPr lvl="2"/>
            <a:r>
              <a:rPr lang="en-US" sz="1400" dirty="0">
                <a:solidFill>
                  <a:srgbClr val="0C223F"/>
                </a:solidFill>
              </a:rPr>
              <a:t>historians have to spend even longer time learning the specific ancient language first.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Time-consuming</a:t>
            </a:r>
          </a:p>
          <a:p>
            <a:pPr lvl="1"/>
            <a:endParaRPr lang="en-US" sz="2000" dirty="0">
              <a:solidFill>
                <a:srgbClr val="0C223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12D2EC-7E30-5F4F-8EDA-46C4B95FC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2D5F1F-C990-C04D-A9B0-B3DBCD049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320266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New dataset: </a:t>
            </a:r>
            <a:r>
              <a:rPr lang="en-US" sz="2400" dirty="0"/>
              <a:t>We recruit history professors to curate a set of person profiles from classical Chinese literature.</a:t>
            </a:r>
          </a:p>
          <a:p>
            <a:endParaRPr lang="en-US" sz="2400" dirty="0"/>
          </a:p>
          <a:p>
            <a:r>
              <a:rPr lang="en-US" sz="2400" b="1" dirty="0"/>
              <a:t>New approach: </a:t>
            </a:r>
            <a:r>
              <a:rPr lang="en-US" sz="2400" dirty="0"/>
              <a:t>We develop a bootstrapping method based on textual patterns to extract the person entities and attributed information, requiring little prior knowledge.</a:t>
            </a:r>
          </a:p>
          <a:p>
            <a:endParaRPr lang="en-US" sz="2400" dirty="0"/>
          </a:p>
          <a:p>
            <a:r>
              <a:rPr lang="en-US" sz="2400" b="1" dirty="0"/>
              <a:t>Effectiveness: </a:t>
            </a:r>
            <a:r>
              <a:rPr lang="en-US" sz="2400" dirty="0"/>
              <a:t>Experiments show that textual patterns make an F1 score of 0.851 on 15 person profiles annotated by the domain experts.</a:t>
            </a:r>
          </a:p>
          <a:p>
            <a:endParaRPr lang="en-US" sz="2400" dirty="0"/>
          </a:p>
          <a:p>
            <a:endParaRPr lang="en-US" sz="2400" dirty="0">
              <a:solidFill>
                <a:srgbClr val="0C223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6D3D6-66E7-D24C-AA26-E642A49CD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1207A-F248-124C-9526-A531DEA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Yihong</a:t>
            </a:r>
            <a:r>
              <a:rPr lang="en-US" dirty="0"/>
              <a:t> Ma</a:t>
            </a:r>
          </a:p>
        </p:txBody>
      </p:sp>
    </p:spTree>
    <p:extLst>
      <p:ext uri="{BB962C8B-B14F-4D97-AF65-F5344CB8AC3E}">
        <p14:creationId xmlns:p14="http://schemas.microsoft.com/office/powerpoint/2010/main" val="41340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Thank You!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Any questions?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66D3D6-66E7-D24C-AA26-E642A49CDC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F1207A-F248-124C-9526-A531DEAA3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  <p:pic>
        <p:nvPicPr>
          <p:cNvPr id="7" name="Picture 6" descr="A picture containing graffiti&#10;&#10;Description automatically generated">
            <a:extLst>
              <a:ext uri="{FF2B5EF4-FFF2-40B4-BE49-F238E27FC236}">
                <a16:creationId xmlns:a16="http://schemas.microsoft.com/office/drawing/2014/main" id="{438BD1C6-97C9-C243-9E44-1C98C537E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1250" y="1600200"/>
            <a:ext cx="47371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2617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Person Entity Extraction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Sounds like a simplified NER task?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Yes but </a:t>
            </a:r>
            <a:r>
              <a:rPr lang="en-US" sz="2000" dirty="0">
                <a:solidFill>
                  <a:srgbClr val="B29142"/>
                </a:solidFill>
              </a:rPr>
              <a:t>Not Exactly</a:t>
            </a:r>
            <a:r>
              <a:rPr lang="en-US" sz="2000" dirty="0">
                <a:solidFill>
                  <a:srgbClr val="0C223F"/>
                </a:solidFill>
              </a:rPr>
              <a:t>!</a:t>
            </a:r>
          </a:p>
          <a:p>
            <a:r>
              <a:rPr lang="en-US" sz="2400" dirty="0">
                <a:solidFill>
                  <a:srgbClr val="0C223F"/>
                </a:solidFill>
              </a:rPr>
              <a:t>Different ways of mentioning one specific person: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$Hometown + $</a:t>
            </a:r>
            <a:r>
              <a:rPr lang="en-US" sz="2000" dirty="0" err="1">
                <a:solidFill>
                  <a:srgbClr val="0C223F"/>
                </a:solidFill>
              </a:rPr>
              <a:t>LastName</a:t>
            </a:r>
            <a:r>
              <a:rPr lang="en-US" sz="2000" dirty="0">
                <a:solidFill>
                  <a:srgbClr val="0C223F"/>
                </a:solidFill>
              </a:rPr>
              <a:t> + $FirstName + $</a:t>
            </a:r>
            <a:r>
              <a:rPr lang="en-US" sz="2000" dirty="0" err="1">
                <a:solidFill>
                  <a:srgbClr val="0C223F"/>
                </a:solidFill>
              </a:rPr>
              <a:t>CourtesyName</a:t>
            </a:r>
            <a:endParaRPr lang="en-US" sz="2000" dirty="0">
              <a:solidFill>
                <a:srgbClr val="0C223F"/>
              </a:solidFill>
            </a:endParaRPr>
          </a:p>
          <a:p>
            <a:pPr lvl="2"/>
            <a:r>
              <a:rPr lang="en-US" sz="1400" dirty="0">
                <a:solidFill>
                  <a:srgbClr val="0C223F"/>
                </a:solidFill>
              </a:rPr>
              <a:t>e.g. </a:t>
            </a:r>
            <a:r>
              <a:rPr lang="zh-CN" altLang="en-US" sz="1400" dirty="0">
                <a:solidFill>
                  <a:srgbClr val="0C223F"/>
                </a:solidFill>
              </a:rPr>
              <a:t>蘭陵</a:t>
            </a:r>
            <a:r>
              <a:rPr lang="en-US" altLang="zh-CN" sz="1400" dirty="0">
                <a:solidFill>
                  <a:srgbClr val="0C223F"/>
                </a:solidFill>
              </a:rPr>
              <a:t>|</a:t>
            </a:r>
            <a:r>
              <a:rPr lang="zh-CN" altLang="en-US" sz="1400" dirty="0">
                <a:solidFill>
                  <a:srgbClr val="0C223F"/>
                </a:solidFill>
              </a:rPr>
              <a:t>孟</a:t>
            </a:r>
            <a:r>
              <a:rPr lang="en-US" altLang="zh-CN" sz="1400" dirty="0">
                <a:solidFill>
                  <a:srgbClr val="0C223F"/>
                </a:solidFill>
              </a:rPr>
              <a:t>|</a:t>
            </a:r>
            <a:r>
              <a:rPr lang="zh-CN" altLang="en-US" sz="1400" dirty="0">
                <a:solidFill>
                  <a:srgbClr val="0C223F"/>
                </a:solidFill>
              </a:rPr>
              <a:t>喜</a:t>
            </a:r>
            <a:r>
              <a:rPr lang="en-US" altLang="zh-CN" sz="1400" dirty="0">
                <a:solidFill>
                  <a:srgbClr val="0C223F"/>
                </a:solidFill>
              </a:rPr>
              <a:t>|</a:t>
            </a:r>
            <a:r>
              <a:rPr lang="zh-CN" altLang="en-US" sz="1400" dirty="0">
                <a:solidFill>
                  <a:srgbClr val="0C223F"/>
                </a:solidFill>
              </a:rPr>
              <a:t>長卿</a:t>
            </a:r>
            <a:r>
              <a:rPr lang="en-US" altLang="zh-CN" sz="1400" dirty="0">
                <a:solidFill>
                  <a:srgbClr val="0C223F"/>
                </a:solidFill>
              </a:rPr>
              <a:t>; </a:t>
            </a:r>
            <a:r>
              <a:rPr lang="en-US" altLang="zh-CN" sz="1400" dirty="0" err="1">
                <a:solidFill>
                  <a:srgbClr val="0C223F"/>
                </a:solidFill>
              </a:rPr>
              <a:t>newyork|trump|donald|john</a:t>
            </a:r>
            <a:endParaRPr lang="en-US" sz="1400" dirty="0">
              <a:solidFill>
                <a:srgbClr val="0C223F"/>
              </a:solidFill>
            </a:endParaRPr>
          </a:p>
          <a:p>
            <a:pPr lvl="1"/>
            <a:r>
              <a:rPr lang="en-US" altLang="zh-CN" sz="2000" dirty="0">
                <a:solidFill>
                  <a:srgbClr val="0C223F"/>
                </a:solidFill>
              </a:rPr>
              <a:t>$</a:t>
            </a:r>
            <a:r>
              <a:rPr lang="en-US" sz="2000" dirty="0">
                <a:solidFill>
                  <a:srgbClr val="0C223F"/>
                </a:solidFill>
              </a:rPr>
              <a:t>Hometown + $</a:t>
            </a:r>
            <a:r>
              <a:rPr lang="en-US" sz="2000" dirty="0" err="1">
                <a:solidFill>
                  <a:srgbClr val="0C223F"/>
                </a:solidFill>
              </a:rPr>
              <a:t>LastName</a:t>
            </a:r>
            <a:r>
              <a:rPr lang="en-US" sz="2000" dirty="0">
                <a:solidFill>
                  <a:srgbClr val="0C223F"/>
                </a:solidFill>
              </a:rPr>
              <a:t> + $FirstName</a:t>
            </a:r>
          </a:p>
          <a:p>
            <a:pPr lvl="2"/>
            <a:r>
              <a:rPr lang="en-US" sz="1400" dirty="0">
                <a:solidFill>
                  <a:srgbClr val="0C223F"/>
                </a:solidFill>
              </a:rPr>
              <a:t>e.g. </a:t>
            </a:r>
            <a:r>
              <a:rPr lang="zh-CN" altLang="en-US" sz="1400" dirty="0">
                <a:solidFill>
                  <a:srgbClr val="0C223F"/>
                </a:solidFill>
              </a:rPr>
              <a:t>蘭陵</a:t>
            </a:r>
            <a:r>
              <a:rPr lang="en-US" altLang="zh-CN" sz="1400" dirty="0">
                <a:solidFill>
                  <a:srgbClr val="0C223F"/>
                </a:solidFill>
              </a:rPr>
              <a:t>|</a:t>
            </a:r>
            <a:r>
              <a:rPr lang="zh-CN" altLang="en-US" sz="1400" dirty="0">
                <a:solidFill>
                  <a:srgbClr val="0C223F"/>
                </a:solidFill>
              </a:rPr>
              <a:t>孟</a:t>
            </a:r>
            <a:r>
              <a:rPr lang="en-US" altLang="zh-CN" sz="1400" dirty="0">
                <a:solidFill>
                  <a:srgbClr val="0C223F"/>
                </a:solidFill>
              </a:rPr>
              <a:t>|</a:t>
            </a:r>
            <a:r>
              <a:rPr lang="zh-CN" altLang="en-US" sz="1400" dirty="0">
                <a:solidFill>
                  <a:srgbClr val="0C223F"/>
                </a:solidFill>
              </a:rPr>
              <a:t>喜</a:t>
            </a:r>
            <a:r>
              <a:rPr lang="en-US" altLang="zh-CN" sz="1400" dirty="0">
                <a:solidFill>
                  <a:srgbClr val="0C223F"/>
                </a:solidFill>
              </a:rPr>
              <a:t>; </a:t>
            </a:r>
            <a:r>
              <a:rPr lang="en-US" altLang="zh-CN" sz="1400" dirty="0" err="1">
                <a:solidFill>
                  <a:srgbClr val="0C223F"/>
                </a:solidFill>
              </a:rPr>
              <a:t>newyork|trump|donald</a:t>
            </a:r>
            <a:endParaRPr lang="en-US" sz="1400" dirty="0">
              <a:solidFill>
                <a:srgbClr val="0C223F"/>
              </a:solidFill>
            </a:endParaRP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$</a:t>
            </a:r>
            <a:r>
              <a:rPr lang="en-US" sz="2000" dirty="0" err="1">
                <a:solidFill>
                  <a:srgbClr val="0C223F"/>
                </a:solidFill>
              </a:rPr>
              <a:t>LastName</a:t>
            </a:r>
            <a:r>
              <a:rPr lang="en-US" sz="2000" dirty="0">
                <a:solidFill>
                  <a:srgbClr val="0C223F"/>
                </a:solidFill>
              </a:rPr>
              <a:t> + $FirstName + $</a:t>
            </a:r>
            <a:r>
              <a:rPr lang="en-US" sz="2000" dirty="0" err="1">
                <a:solidFill>
                  <a:srgbClr val="0C223F"/>
                </a:solidFill>
              </a:rPr>
              <a:t>CourtesyName</a:t>
            </a:r>
            <a:endParaRPr lang="en-US" sz="2000" dirty="0">
              <a:solidFill>
                <a:srgbClr val="0C223F"/>
              </a:solidFill>
            </a:endParaRPr>
          </a:p>
          <a:p>
            <a:pPr lvl="2"/>
            <a:r>
              <a:rPr lang="en-US" sz="1400" dirty="0">
                <a:solidFill>
                  <a:srgbClr val="0C223F"/>
                </a:solidFill>
              </a:rPr>
              <a:t>e.g. </a:t>
            </a:r>
            <a:r>
              <a:rPr lang="zh-CN" altLang="en-US" sz="1400" dirty="0">
                <a:solidFill>
                  <a:srgbClr val="0C223F"/>
                </a:solidFill>
              </a:rPr>
              <a:t>孟</a:t>
            </a:r>
            <a:r>
              <a:rPr lang="en-US" altLang="zh-CN" sz="1400" dirty="0">
                <a:solidFill>
                  <a:srgbClr val="0C223F"/>
                </a:solidFill>
              </a:rPr>
              <a:t>|</a:t>
            </a:r>
            <a:r>
              <a:rPr lang="zh-CN" altLang="en-US" sz="1400" dirty="0">
                <a:solidFill>
                  <a:srgbClr val="0C223F"/>
                </a:solidFill>
              </a:rPr>
              <a:t>喜</a:t>
            </a:r>
            <a:r>
              <a:rPr lang="en-US" altLang="zh-CN" sz="1400" dirty="0">
                <a:solidFill>
                  <a:srgbClr val="0C223F"/>
                </a:solidFill>
              </a:rPr>
              <a:t>|</a:t>
            </a:r>
            <a:r>
              <a:rPr lang="zh-CN" altLang="en-US" sz="1400" dirty="0">
                <a:solidFill>
                  <a:srgbClr val="0C223F"/>
                </a:solidFill>
              </a:rPr>
              <a:t>長卿</a:t>
            </a:r>
            <a:r>
              <a:rPr lang="en-US" altLang="zh-CN" sz="1400" dirty="0">
                <a:solidFill>
                  <a:srgbClr val="0C223F"/>
                </a:solidFill>
              </a:rPr>
              <a:t>; </a:t>
            </a:r>
            <a:r>
              <a:rPr lang="en-US" altLang="zh-CN" sz="1400" dirty="0" err="1">
                <a:solidFill>
                  <a:srgbClr val="0C223F"/>
                </a:solidFill>
              </a:rPr>
              <a:t>trump|donald|john</a:t>
            </a:r>
            <a:endParaRPr lang="en-US" sz="1400" dirty="0">
              <a:solidFill>
                <a:srgbClr val="0C223F"/>
              </a:solidFill>
            </a:endParaRP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$</a:t>
            </a:r>
            <a:r>
              <a:rPr lang="en-US" sz="2000" dirty="0" err="1">
                <a:solidFill>
                  <a:srgbClr val="0C223F"/>
                </a:solidFill>
              </a:rPr>
              <a:t>LastName</a:t>
            </a:r>
            <a:r>
              <a:rPr lang="en-US" sz="2000" dirty="0">
                <a:solidFill>
                  <a:srgbClr val="0C223F"/>
                </a:solidFill>
              </a:rPr>
              <a:t> + $FirstName</a:t>
            </a:r>
          </a:p>
          <a:p>
            <a:pPr lvl="2"/>
            <a:r>
              <a:rPr lang="en-US" sz="1400" dirty="0">
                <a:solidFill>
                  <a:srgbClr val="0C223F"/>
                </a:solidFill>
              </a:rPr>
              <a:t>e.g. </a:t>
            </a:r>
            <a:r>
              <a:rPr lang="zh-CN" altLang="en-US" sz="1400" dirty="0">
                <a:solidFill>
                  <a:srgbClr val="0C223F"/>
                </a:solidFill>
              </a:rPr>
              <a:t>孟</a:t>
            </a:r>
            <a:r>
              <a:rPr lang="en-US" altLang="zh-CN" sz="1400" dirty="0">
                <a:solidFill>
                  <a:srgbClr val="0C223F"/>
                </a:solidFill>
              </a:rPr>
              <a:t>|</a:t>
            </a:r>
            <a:r>
              <a:rPr lang="zh-CN" altLang="en-US" sz="1400" dirty="0">
                <a:solidFill>
                  <a:srgbClr val="0C223F"/>
                </a:solidFill>
              </a:rPr>
              <a:t>喜</a:t>
            </a:r>
            <a:r>
              <a:rPr lang="en-US" altLang="zh-CN" sz="1400" dirty="0">
                <a:solidFill>
                  <a:srgbClr val="0C223F"/>
                </a:solidFill>
              </a:rPr>
              <a:t>; </a:t>
            </a:r>
            <a:r>
              <a:rPr lang="en-US" altLang="zh-CN" sz="1400" dirty="0" err="1">
                <a:solidFill>
                  <a:srgbClr val="0C223F"/>
                </a:solidFill>
              </a:rPr>
              <a:t>trump|donald</a:t>
            </a:r>
            <a:endParaRPr lang="en-US" sz="1400" dirty="0">
              <a:solidFill>
                <a:srgbClr val="0C223F"/>
              </a:solidFill>
            </a:endParaRP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$FirstName</a:t>
            </a:r>
          </a:p>
          <a:p>
            <a:pPr lvl="2"/>
            <a:r>
              <a:rPr lang="en-US" sz="1400" dirty="0">
                <a:solidFill>
                  <a:srgbClr val="0C223F"/>
                </a:solidFill>
              </a:rPr>
              <a:t>e.g. </a:t>
            </a:r>
            <a:r>
              <a:rPr lang="zh-CN" altLang="en-US" sz="1400" dirty="0">
                <a:solidFill>
                  <a:srgbClr val="0C223F"/>
                </a:solidFill>
              </a:rPr>
              <a:t>喜</a:t>
            </a:r>
            <a:r>
              <a:rPr lang="en-US" altLang="zh-CN" sz="1400" dirty="0">
                <a:solidFill>
                  <a:srgbClr val="0C223F"/>
                </a:solidFill>
              </a:rPr>
              <a:t>; </a:t>
            </a:r>
            <a:r>
              <a:rPr lang="en-US" altLang="zh-CN" sz="1400" dirty="0" err="1">
                <a:solidFill>
                  <a:srgbClr val="0C223F"/>
                </a:solidFill>
              </a:rPr>
              <a:t>donald</a:t>
            </a:r>
            <a:endParaRPr lang="en-US" sz="1400" dirty="0">
              <a:solidFill>
                <a:srgbClr val="0C223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B34FDA-4F6C-F941-95ED-0AB0F9043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FABD1-3B27-DC40-814F-4879A2C46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22062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Person Entity Profiling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Definition: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Given the classical Chinese historiography, the task of person entity profiling aims to extract demographic attributes (</a:t>
            </a:r>
            <a:r>
              <a:rPr lang="en-US" sz="2000" i="1" dirty="0">
                <a:solidFill>
                  <a:srgbClr val="0C223F"/>
                </a:solidFill>
              </a:rPr>
              <a:t>e.g.</a:t>
            </a:r>
            <a:r>
              <a:rPr lang="en-US" sz="2000" dirty="0">
                <a:solidFill>
                  <a:srgbClr val="0C223F"/>
                </a:solidFill>
              </a:rPr>
              <a:t>, </a:t>
            </a:r>
            <a:r>
              <a:rPr lang="en-US" sz="2000" i="1" dirty="0">
                <a:solidFill>
                  <a:srgbClr val="0C223F"/>
                </a:solidFill>
              </a:rPr>
              <a:t>courtesy name</a:t>
            </a:r>
            <a:r>
              <a:rPr lang="en-US" sz="2000" dirty="0">
                <a:solidFill>
                  <a:srgbClr val="0C223F"/>
                </a:solidFill>
              </a:rPr>
              <a:t>, </a:t>
            </a:r>
            <a:r>
              <a:rPr lang="en-US" sz="2000" i="1" dirty="0">
                <a:solidFill>
                  <a:srgbClr val="0C223F"/>
                </a:solidFill>
              </a:rPr>
              <a:t>place of birth</a:t>
            </a:r>
            <a:r>
              <a:rPr lang="en-US" sz="2000" dirty="0">
                <a:solidFill>
                  <a:srgbClr val="0C223F"/>
                </a:solidFill>
              </a:rPr>
              <a:t>, </a:t>
            </a:r>
            <a:r>
              <a:rPr lang="en-US" sz="2000" i="1" dirty="0">
                <a:solidFill>
                  <a:srgbClr val="0C223F"/>
                </a:solidFill>
              </a:rPr>
              <a:t>title</a:t>
            </a:r>
            <a:r>
              <a:rPr lang="en-US" sz="2000" dirty="0">
                <a:solidFill>
                  <a:srgbClr val="0C223F"/>
                </a:solidFill>
              </a:rPr>
              <a:t>) and social relations (</a:t>
            </a:r>
            <a:r>
              <a:rPr lang="en-US" sz="2000" i="1" dirty="0">
                <a:solidFill>
                  <a:srgbClr val="0C223F"/>
                </a:solidFill>
              </a:rPr>
              <a:t>e.g.</a:t>
            </a:r>
            <a:r>
              <a:rPr lang="en-US" sz="2000" dirty="0">
                <a:solidFill>
                  <a:srgbClr val="0C223F"/>
                </a:solidFill>
              </a:rPr>
              <a:t>, </a:t>
            </a:r>
            <a:r>
              <a:rPr lang="en-US" sz="2000" i="1" dirty="0">
                <a:solidFill>
                  <a:srgbClr val="0C223F"/>
                </a:solidFill>
              </a:rPr>
              <a:t>father-son</a:t>
            </a:r>
            <a:r>
              <a:rPr lang="en-US" sz="2000" dirty="0">
                <a:solidFill>
                  <a:srgbClr val="0C223F"/>
                </a:solidFill>
              </a:rPr>
              <a:t>, </a:t>
            </a:r>
            <a:r>
              <a:rPr lang="en-US" sz="2000" i="1" dirty="0">
                <a:solidFill>
                  <a:srgbClr val="0C223F"/>
                </a:solidFill>
              </a:rPr>
              <a:t>master-disciple</a:t>
            </a:r>
            <a:r>
              <a:rPr lang="en-US" sz="2000" dirty="0">
                <a:solidFill>
                  <a:srgbClr val="0C223F"/>
                </a:solidFill>
              </a:rPr>
              <a:t>) and to generate a complete profile for the person entities extracted</a:t>
            </a:r>
          </a:p>
          <a:p>
            <a:r>
              <a:rPr lang="en-US" sz="2400" dirty="0">
                <a:solidFill>
                  <a:srgbClr val="0C223F"/>
                </a:solidFill>
              </a:rPr>
              <a:t>Example: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 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20266F0-EDB4-C542-B7BD-A3C9A0311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4103850"/>
            <a:ext cx="4419600" cy="230789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B413FD-6A5B-964E-92A5-77521E525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A3C5D4D-61C1-0043-BBB2-3328D18B4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2791789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Person Entity Profiling (</a:t>
            </a:r>
            <a:r>
              <a:rPr lang="en-US" sz="3200" i="1" dirty="0">
                <a:solidFill>
                  <a:srgbClr val="0C223F"/>
                </a:solidFill>
              </a:rPr>
              <a:t>cont.</a:t>
            </a:r>
            <a:r>
              <a:rPr lang="en-US" sz="3200" dirty="0">
                <a:solidFill>
                  <a:srgbClr val="0C223F"/>
                </a:solidFill>
              </a:rPr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610600" cy="4525963"/>
          </a:xfrm>
        </p:spPr>
        <p:txBody>
          <a:bodyPr>
            <a:normAutofit lnSpcReduction="10000"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The great variety of demographic attributes: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Each type of attributes needs a set of specific, reliable extractors, which requires prior knowledge of the classical Chinese language.</a:t>
            </a:r>
          </a:p>
          <a:p>
            <a:pPr lvl="1"/>
            <a:endParaRPr lang="en-US" sz="2000" dirty="0">
              <a:solidFill>
                <a:srgbClr val="0C223F"/>
              </a:solidFill>
            </a:endParaRPr>
          </a:p>
          <a:p>
            <a:r>
              <a:rPr lang="en-US" sz="2400" dirty="0">
                <a:solidFill>
                  <a:srgbClr val="0C223F"/>
                </a:solidFill>
              </a:rPr>
              <a:t>Zero Pronoun (ZP):</a:t>
            </a: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 </a:t>
            </a:r>
          </a:p>
          <a:p>
            <a:pPr lvl="1"/>
            <a:endParaRPr lang="en-US" sz="2000" dirty="0">
              <a:solidFill>
                <a:srgbClr val="0C223F"/>
              </a:solidFill>
            </a:endParaRPr>
          </a:p>
          <a:p>
            <a:pPr lvl="1"/>
            <a:endParaRPr lang="en-US" sz="2000" dirty="0">
              <a:solidFill>
                <a:srgbClr val="0C223F"/>
              </a:solidFill>
            </a:endParaRPr>
          </a:p>
          <a:p>
            <a:pPr lvl="1"/>
            <a:endParaRPr lang="en-US" sz="2000" dirty="0">
              <a:solidFill>
                <a:srgbClr val="0C223F"/>
              </a:solidFill>
            </a:endParaRPr>
          </a:p>
          <a:p>
            <a:pPr marL="457200" lvl="1" indent="0">
              <a:buNone/>
            </a:pPr>
            <a:endParaRPr lang="en-US" sz="2000" dirty="0">
              <a:solidFill>
                <a:srgbClr val="0C223F"/>
              </a:solidFill>
            </a:endParaRPr>
          </a:p>
          <a:p>
            <a:pPr lvl="1"/>
            <a:endParaRPr lang="en-US" sz="2000" dirty="0">
              <a:solidFill>
                <a:srgbClr val="0C223F"/>
              </a:solidFill>
            </a:endParaRPr>
          </a:p>
          <a:p>
            <a:pPr lvl="1"/>
            <a:r>
              <a:rPr lang="en-US" sz="2000" dirty="0">
                <a:solidFill>
                  <a:srgbClr val="0C223F"/>
                </a:solidFill>
              </a:rPr>
              <a:t>Not only occur in the same sentence with the mention of the person entity but also across several sentences in the same paragraph.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57C67E7-A236-284F-B1FF-2C85D0EEA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3364997"/>
            <a:ext cx="5486400" cy="189103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F27F9-1158-DB48-BFF9-7C059137D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BB1E48-DD31-184E-9CC9-BD880361C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2169171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Key Observation/Assumption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C223F"/>
                </a:solidFill>
              </a:rPr>
              <a:t>Given a paragraph, as long as a person entity was extracted in the first clause, the ZPs in every clause of the paragraph refer to that person entity.</a:t>
            </a:r>
          </a:p>
          <a:p>
            <a:endParaRPr lang="en-US" sz="2400" dirty="0">
              <a:solidFill>
                <a:srgbClr val="0C223F"/>
              </a:solidFill>
            </a:endParaRPr>
          </a:p>
          <a:p>
            <a:r>
              <a:rPr lang="en-US" sz="2400" b="1" dirty="0">
                <a:solidFill>
                  <a:srgbClr val="0C223F"/>
                </a:solidFill>
              </a:rPr>
              <a:t>Intuition:</a:t>
            </a:r>
            <a:r>
              <a:rPr lang="en-US" sz="2400" dirty="0">
                <a:solidFill>
                  <a:srgbClr val="0C223F"/>
                </a:solidFill>
              </a:rPr>
              <a:t> In biographical historiography, each chapter is the life story of a certain historical figure.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470BF8-2086-0C4A-B823-3C65FCD82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F468E9-3C02-084E-88F0-7941C0769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1201711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Handcrafted Patterns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FE929A-B3F6-7C4B-9EDD-7B37E1A2BF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319" y="1676400"/>
            <a:ext cx="8417362" cy="48006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71D9AB-DA0B-DF41-B1B4-F758161E8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000FA7-8C55-6A40-A62B-F5F041E6A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1916625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Handcrafted Patterns (</a:t>
            </a:r>
            <a:r>
              <a:rPr lang="en-US" sz="3200" i="1" dirty="0">
                <a:solidFill>
                  <a:srgbClr val="0C223F"/>
                </a:solidFill>
              </a:rPr>
              <a:t>cont.</a:t>
            </a:r>
            <a:r>
              <a:rPr lang="en-US" sz="3200" dirty="0">
                <a:solidFill>
                  <a:srgbClr val="0C223F"/>
                </a:solidFill>
              </a:rPr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1033442-21D3-3E4C-B01B-7C72604C77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361" y="1676400"/>
            <a:ext cx="8323277" cy="473266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6098A0-92BF-D244-B59E-B28250E8D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79BDE-317F-6944-B3F8-4E24B3444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199637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74638"/>
            <a:ext cx="69342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0C223F"/>
                </a:solidFill>
              </a:rPr>
              <a:t>Pattern-based Bootstrapping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EF492BB-91E9-FD4C-A193-38E99C746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3733800" cy="45259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Step 1</a:t>
            </a:r>
          </a:p>
          <a:p>
            <a:pPr lvl="1"/>
            <a:r>
              <a:rPr lang="en-US" dirty="0"/>
              <a:t>Generate pattern candidates</a:t>
            </a:r>
          </a:p>
          <a:p>
            <a:r>
              <a:rPr lang="en-US" dirty="0"/>
              <a:t>Step 2</a:t>
            </a:r>
          </a:p>
          <a:p>
            <a:pPr lvl="1"/>
            <a:r>
              <a:rPr lang="en-US" dirty="0"/>
              <a:t>Rank pattern candidates</a:t>
            </a:r>
          </a:p>
          <a:p>
            <a:r>
              <a:rPr lang="en-US" dirty="0"/>
              <a:t>Step 3</a:t>
            </a:r>
          </a:p>
          <a:p>
            <a:pPr lvl="1"/>
            <a:r>
              <a:rPr lang="en-US" dirty="0"/>
              <a:t>Select new patterns and extract new values for the next iteration</a:t>
            </a:r>
          </a:p>
          <a:p>
            <a:endParaRPr lang="en-US" dirty="0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C3CEA097-D4B4-1846-9840-D97147388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800" y="1625009"/>
            <a:ext cx="5297993" cy="2895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74107-9884-EA44-99CE-5B84B08E3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25E52-237D-C240-A74C-5906AC47E5C4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D8B4B-1C28-FE4A-A1B2-81B13ED24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Yihong Ma</a:t>
            </a:r>
          </a:p>
        </p:txBody>
      </p:sp>
    </p:spTree>
    <p:extLst>
      <p:ext uri="{BB962C8B-B14F-4D97-AF65-F5344CB8AC3E}">
        <p14:creationId xmlns:p14="http://schemas.microsoft.com/office/powerpoint/2010/main" val="2658261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plate_5_Arts&amp;Letter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Template_5_Arts&amp;Letters.thmx</Template>
  <TotalTime>3474</TotalTime>
  <Words>1178</Words>
  <Application>Microsoft Macintosh PowerPoint</Application>
  <PresentationFormat>On-screen Show (4:3)</PresentationFormat>
  <Paragraphs>178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Cambria Math</vt:lpstr>
      <vt:lpstr>Georgia</vt:lpstr>
      <vt:lpstr>Template_5_Arts&amp;Letters</vt:lpstr>
      <vt:lpstr>A Study of Person Entity Extraction and Profiling from Classical Chinese Historiography</vt:lpstr>
      <vt:lpstr>Motivation</vt:lpstr>
      <vt:lpstr>Person Entity Extraction</vt:lpstr>
      <vt:lpstr>Person Entity Profiling</vt:lpstr>
      <vt:lpstr>Person Entity Profiling (cont.)</vt:lpstr>
      <vt:lpstr>Key Observation/Assumption</vt:lpstr>
      <vt:lpstr>Handcrafted Patterns</vt:lpstr>
      <vt:lpstr>Handcrafted Patterns (cont.)</vt:lpstr>
      <vt:lpstr>Pattern-based Bootstrapping</vt:lpstr>
      <vt:lpstr>Generate Pattern Candidates</vt:lpstr>
      <vt:lpstr>Rank Pattern Candidates</vt:lpstr>
      <vt:lpstr>Rank Pattern Candidates (cont.)</vt:lpstr>
      <vt:lpstr>Rank Pattern Candidates (cont.)</vt:lpstr>
      <vt:lpstr>Experiment Settings</vt:lpstr>
      <vt:lpstr>Evaluating the Handcrafted Patterns</vt:lpstr>
      <vt:lpstr>Evaluating the Effectiveness of the Bootstrapping Method</vt:lpstr>
      <vt:lpstr>Evaluating the Task of Pattern Extraction</vt:lpstr>
      <vt:lpstr>Evaluation the Task of Person-Entity Pair Extraction</vt:lpstr>
      <vt:lpstr>Discussions</vt:lpstr>
      <vt:lpstr>Conclusions</vt:lpstr>
      <vt:lpstr>Thank You!</vt:lpstr>
    </vt:vector>
  </TitlesOfParts>
  <Company>Notre Dame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EastMac</dc:creator>
  <cp:lastModifiedBy>Yihong Ma</cp:lastModifiedBy>
  <cp:revision>358</cp:revision>
  <cp:lastPrinted>2011-06-14T19:17:44Z</cp:lastPrinted>
  <dcterms:created xsi:type="dcterms:W3CDTF">2011-06-14T19:11:52Z</dcterms:created>
  <dcterms:modified xsi:type="dcterms:W3CDTF">2019-11-07T01:29:00Z</dcterms:modified>
</cp:coreProperties>
</file>

<file path=docProps/thumbnail.jpeg>
</file>